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8" r:id="rId2"/>
    <p:sldId id="279" r:id="rId3"/>
    <p:sldId id="28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5" r:id="rId20"/>
    <p:sldId id="276" r:id="rId21"/>
    <p:sldId id="271" r:id="rId22"/>
    <p:sldId id="273" r:id="rId23"/>
    <p:sldId id="274" r:id="rId24"/>
    <p:sldId id="272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6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8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466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55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99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08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0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3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8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8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3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5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8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7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8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1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442E0F-39FF-4D51-B9BF-356685DBB0C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E1AF79-F61F-4B9D-BE54-784B59F3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3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4672EB-02A8-48AB-BCFB-00B78DBA6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55A803-13A1-44E9-ACA9-889A5CC3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98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C82C52F-0333-430E-AF00-FA48A518A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9CCFFE-A385-4D35-8504-960F050EF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9"/>
          <a:stretch/>
        </p:blipFill>
        <p:spPr>
          <a:xfrm>
            <a:off x="0" y="0"/>
            <a:ext cx="12192000" cy="1627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D41804-3572-46FD-8124-D3079B642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72447" r="32841"/>
          <a:stretch/>
        </p:blipFill>
        <p:spPr>
          <a:xfrm>
            <a:off x="6526134" y="3384053"/>
            <a:ext cx="2305206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16A1D8-3445-4B94-B595-2285C05E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2447" r="62822"/>
          <a:stretch/>
        </p:blipFill>
        <p:spPr>
          <a:xfrm>
            <a:off x="5443064" y="3371019"/>
            <a:ext cx="145191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A7483C-C90B-453F-AB53-60D8FDE6D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 t="47340"/>
          <a:stretch/>
        </p:blipFill>
        <p:spPr>
          <a:xfrm>
            <a:off x="8965579" y="1675248"/>
            <a:ext cx="3237619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9DF249B-5D72-4B60-AC9C-9059B258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5" y="1982255"/>
            <a:ext cx="8689976" cy="18443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Management of University research grants</a:t>
            </a:r>
            <a:br>
              <a:rPr lang="en-US" sz="4000" dirty="0"/>
            </a:br>
            <a:br>
              <a:rPr lang="en-US" sz="4000" dirty="0"/>
            </a:br>
            <a:r>
              <a:rPr lang="en-US" sz="2700" dirty="0"/>
              <a:t>organized by the faculty research committee</a:t>
            </a:r>
            <a:br>
              <a:rPr lang="en-US" sz="2700" dirty="0"/>
            </a:br>
            <a:r>
              <a:rPr lang="en-US" sz="2700" dirty="0"/>
              <a:t>22/03/2022</a:t>
            </a:r>
            <a:br>
              <a:rPr lang="en-US" sz="2700" dirty="0"/>
            </a:br>
            <a:r>
              <a:rPr lang="en-US" sz="2700" dirty="0"/>
              <a:t>10 am to 12 noon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6616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C032D9-A8CE-4CCD-9382-845364C48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8" y="209550"/>
            <a:ext cx="1083644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1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9284-4B5C-47AD-B602-C6BE579E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99502-C5C0-4E79-8E5F-6F415A2DD3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Project proposal and budget</a:t>
            </a:r>
          </a:p>
          <a:p>
            <a:r>
              <a:rPr lang="en-US" dirty="0"/>
              <a:t>Hand over 3 copies under heads signature to </a:t>
            </a:r>
            <a:r>
              <a:rPr lang="en-US" dirty="0" err="1"/>
              <a:t>shyamali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2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3832-DEAB-4A6A-BD70-8BFA5928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1B2A8-946A-4302-B1F1-C0AD48688A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Assessed at FRC meeting</a:t>
            </a:r>
          </a:p>
          <a:p>
            <a:r>
              <a:rPr lang="en-US" dirty="0"/>
              <a:t>Sent to reviewers – comments received – back to applicants </a:t>
            </a:r>
          </a:p>
          <a:p>
            <a:r>
              <a:rPr lang="en-US" dirty="0"/>
              <a:t>FRC meeting to decide the amount of the award</a:t>
            </a:r>
          </a:p>
          <a:p>
            <a:r>
              <a:rPr lang="en-US" dirty="0"/>
              <a:t>Grant allocation according to </a:t>
            </a:r>
            <a:r>
              <a:rPr lang="en-US" dirty="0" err="1"/>
              <a:t>frc</a:t>
            </a:r>
            <a:r>
              <a:rPr lang="en-US" dirty="0"/>
              <a:t> prioritization scheme</a:t>
            </a:r>
          </a:p>
          <a:p>
            <a:pPr lvl="1"/>
            <a:r>
              <a:rPr lang="en-US" dirty="0"/>
              <a:t>Amount is equally distributed</a:t>
            </a:r>
          </a:p>
          <a:p>
            <a:pPr lvl="1"/>
            <a:r>
              <a:rPr lang="en-US" dirty="0"/>
              <a:t>Priority given to probationary lecturers </a:t>
            </a:r>
          </a:p>
          <a:p>
            <a:pPr lvl="1"/>
            <a:r>
              <a:rPr lang="en-US" dirty="0"/>
              <a:t>Delay in final report submission and request to cancel grants</a:t>
            </a:r>
          </a:p>
        </p:txBody>
      </p:sp>
    </p:spTree>
    <p:extLst>
      <p:ext uri="{BB962C8B-B14F-4D97-AF65-F5344CB8AC3E}">
        <p14:creationId xmlns:p14="http://schemas.microsoft.com/office/powerpoint/2010/main" val="58073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89D52-8BE0-4BE8-95D9-42A79555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9F58D-D195-435A-81F4-AEDF98F7CF4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SRC shall grant the awards</a:t>
            </a:r>
          </a:p>
          <a:p>
            <a:r>
              <a:rPr lang="en-US" dirty="0"/>
              <a:t>Grantees will be notified with the effective date</a:t>
            </a:r>
          </a:p>
          <a:p>
            <a:r>
              <a:rPr lang="en-US" dirty="0"/>
              <a:t>Grantee must accept the grant in writing – through head, </a:t>
            </a:r>
            <a:r>
              <a:rPr lang="en-US" dirty="0" err="1"/>
              <a:t>frc</a:t>
            </a:r>
            <a:r>
              <a:rPr lang="en-US" dirty="0"/>
              <a:t>, dean to </a:t>
            </a:r>
            <a:r>
              <a:rPr lang="en-US" dirty="0" err="1"/>
              <a:t>vc</a:t>
            </a:r>
            <a:endParaRPr lang="en-US" dirty="0"/>
          </a:p>
          <a:p>
            <a:r>
              <a:rPr lang="en-US" dirty="0"/>
              <a:t>Sign an agreement</a:t>
            </a:r>
          </a:p>
          <a:p>
            <a:r>
              <a:rPr lang="en-US" dirty="0"/>
              <a:t>Funds released in instalments</a:t>
            </a:r>
          </a:p>
          <a:p>
            <a:r>
              <a:rPr lang="en-US" dirty="0"/>
              <a:t>Progress reports a must!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92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0F361-ADE2-45A0-A720-86A45CD57B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24000"/>
            <a:ext cx="10363826" cy="4267199"/>
          </a:xfrm>
        </p:spPr>
        <p:txBody>
          <a:bodyPr/>
          <a:lstStyle/>
          <a:p>
            <a:r>
              <a:rPr lang="en-US" dirty="0"/>
              <a:t>Can not pay research assistants, over time, subsistence or remuneration for </a:t>
            </a:r>
            <a:r>
              <a:rPr lang="en-US" dirty="0" err="1"/>
              <a:t>uni</a:t>
            </a:r>
            <a:r>
              <a:rPr lang="en-US" dirty="0"/>
              <a:t> staff</a:t>
            </a:r>
          </a:p>
          <a:p>
            <a:pPr lvl="1"/>
            <a:r>
              <a:rPr lang="en-US" dirty="0"/>
              <a:t>But field assistance and laboratory services can be obtained</a:t>
            </a:r>
          </a:p>
          <a:p>
            <a:r>
              <a:rPr lang="en-US" dirty="0"/>
              <a:t>Local Travelling expenses can be reimbursed – must produce evidence – bills!</a:t>
            </a:r>
          </a:p>
          <a:p>
            <a:r>
              <a:rPr lang="en-US" dirty="0"/>
              <a:t>Cannot be used for foreign travel!</a:t>
            </a:r>
          </a:p>
          <a:p>
            <a:r>
              <a:rPr lang="en-US" dirty="0"/>
              <a:t>Books and journals can be purchased – must be handed over to the department upon completion of the grant</a:t>
            </a:r>
          </a:p>
          <a:p>
            <a:r>
              <a:rPr lang="en-US" dirty="0"/>
              <a:t>Payment vouchers need to go through – head, dean to assistant bursar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5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44CB9-F37A-45F2-9B9F-7F643BA9FF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395542"/>
            <a:ext cx="10363826" cy="44718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Advances</a:t>
            </a:r>
            <a:r>
              <a:rPr lang="en-US" dirty="0"/>
              <a:t> can be taken and must be settled within 21 days</a:t>
            </a:r>
          </a:p>
          <a:p>
            <a:r>
              <a:rPr lang="en-US" dirty="0"/>
              <a:t>Requests for </a:t>
            </a:r>
            <a:r>
              <a:rPr lang="en-US" dirty="0">
                <a:solidFill>
                  <a:srgbClr val="FF0000"/>
                </a:solidFill>
              </a:rPr>
              <a:t>revision of budgetary allocations </a:t>
            </a:r>
            <a:r>
              <a:rPr lang="en-US" dirty="0"/>
              <a:t>can be made to the FRC and should be approved by SRC as well</a:t>
            </a:r>
          </a:p>
          <a:p>
            <a:r>
              <a:rPr lang="en-US" dirty="0">
                <a:solidFill>
                  <a:srgbClr val="FF0000"/>
                </a:solidFill>
              </a:rPr>
              <a:t>Revisions can be made to the methodology of the project</a:t>
            </a:r>
            <a:r>
              <a:rPr lang="en-US" dirty="0"/>
              <a:t> if properly justified – should be informed to FRC and approval sort from FRC and SRC</a:t>
            </a:r>
          </a:p>
          <a:p>
            <a:r>
              <a:rPr lang="en-US" dirty="0"/>
              <a:t>If outside funds are received for the same project this should be informed to the FRC</a:t>
            </a:r>
          </a:p>
          <a:p>
            <a:endParaRPr lang="en-US" dirty="0"/>
          </a:p>
          <a:p>
            <a:r>
              <a:rPr lang="en-US" dirty="0"/>
              <a:t>Unutilized funds from grants will be returned and allocated for future grants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77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BC64-CCBE-43E0-B422-C9983527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10BD7-CD6B-43D9-B349-4D539D6A6C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Six monthly</a:t>
            </a:r>
          </a:p>
          <a:p>
            <a:r>
              <a:rPr lang="en-US" dirty="0"/>
              <a:t>2 progress reports for the year of award – (June and December if all goes well!)</a:t>
            </a:r>
          </a:p>
          <a:p>
            <a:r>
              <a:rPr lang="en-US" dirty="0"/>
              <a:t>Should be sent in duplicate through the head of the department to the FRC</a:t>
            </a:r>
          </a:p>
          <a:p>
            <a:r>
              <a:rPr lang="en-US" dirty="0"/>
              <a:t>Stipulated format </a:t>
            </a:r>
          </a:p>
          <a:p>
            <a:r>
              <a:rPr lang="en-US" dirty="0"/>
              <a:t>Covering letter</a:t>
            </a:r>
          </a:p>
          <a:p>
            <a:r>
              <a:rPr lang="en-US" dirty="0"/>
              <a:t>Any publication/conference presentation information can be included</a:t>
            </a:r>
          </a:p>
        </p:txBody>
      </p:sp>
    </p:spTree>
    <p:extLst>
      <p:ext uri="{BB962C8B-B14F-4D97-AF65-F5344CB8AC3E}">
        <p14:creationId xmlns:p14="http://schemas.microsoft.com/office/powerpoint/2010/main" val="2466186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90776F3-BF0D-4DDE-8260-650911AF4419}"/>
              </a:ext>
            </a:extLst>
          </p:cNvPr>
          <p:cNvGrpSpPr/>
          <p:nvPr/>
        </p:nvGrpSpPr>
        <p:grpSpPr>
          <a:xfrm>
            <a:off x="0" y="123825"/>
            <a:ext cx="12192000" cy="6524625"/>
            <a:chOff x="0" y="333375"/>
            <a:chExt cx="12192000" cy="65246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3491A-9371-4E29-8CE4-CAA3F0C96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861"/>
            <a:stretch/>
          </p:blipFill>
          <p:spPr>
            <a:xfrm>
              <a:off x="0" y="333375"/>
              <a:ext cx="12192000" cy="6524625"/>
            </a:xfrm>
            <a:prstGeom prst="rect">
              <a:avLst/>
            </a:prstGeom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EF6F217D-C862-4169-89C9-E7B99D792631}"/>
                </a:ext>
              </a:extLst>
            </p:cNvPr>
            <p:cNvSpPr/>
            <p:nvPr/>
          </p:nvSpPr>
          <p:spPr>
            <a:xfrm>
              <a:off x="8496300" y="2562225"/>
              <a:ext cx="609600" cy="2095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666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97B72-1DC5-4336-897F-B3DAA8658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93" y="514200"/>
            <a:ext cx="7055213" cy="5829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04AFFE6-33D0-471C-A5AF-67AB272D6F2E}"/>
              </a:ext>
            </a:extLst>
          </p:cNvPr>
          <p:cNvSpPr/>
          <p:nvPr/>
        </p:nvSpPr>
        <p:spPr>
          <a:xfrm>
            <a:off x="2924175" y="4267200"/>
            <a:ext cx="2705100" cy="1514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42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86469-FEAA-4A73-BA51-95F4924BB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52" y="723761"/>
            <a:ext cx="7683895" cy="541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9191-64FC-4B3C-AB3A-99CFB7672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152940"/>
          </a:xfrm>
        </p:spPr>
        <p:txBody>
          <a:bodyPr/>
          <a:lstStyle/>
          <a:p>
            <a:r>
              <a:rPr lang="en-US" dirty="0"/>
              <a:t>Resource persons</a:t>
            </a:r>
          </a:p>
        </p:txBody>
      </p:sp>
      <p:pic>
        <p:nvPicPr>
          <p:cNvPr id="1026" name="Picture 2" descr="Faculty Of Medicine – University Of Peradeniya">
            <a:extLst>
              <a:ext uri="{FF2B5EF4-FFF2-40B4-BE49-F238E27FC236}">
                <a16:creationId xmlns:a16="http://schemas.microsoft.com/office/drawing/2014/main" id="{0548AA77-6EB8-4C3D-AC75-284CB53F7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6" t="10861" b="33438"/>
          <a:stretch/>
        </p:blipFill>
        <p:spPr bwMode="auto">
          <a:xfrm>
            <a:off x="576774" y="1186070"/>
            <a:ext cx="1486633" cy="18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541B3D-581D-471E-9DC4-D6980A300C79}"/>
              </a:ext>
            </a:extLst>
          </p:cNvPr>
          <p:cNvSpPr txBox="1"/>
          <p:nvPr/>
        </p:nvSpPr>
        <p:spPr>
          <a:xfrm>
            <a:off x="424300" y="3168664"/>
            <a:ext cx="257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 </a:t>
            </a:r>
            <a:r>
              <a:rPr lang="en-US" dirty="0" err="1"/>
              <a:t>Faseeha</a:t>
            </a:r>
            <a:r>
              <a:rPr lang="en-US" dirty="0"/>
              <a:t> </a:t>
            </a:r>
            <a:r>
              <a:rPr lang="en-US" dirty="0" err="1"/>
              <a:t>Noordeen</a:t>
            </a:r>
            <a:endParaRPr lang="en-US" dirty="0"/>
          </a:p>
          <a:p>
            <a:r>
              <a:rPr lang="en-US" dirty="0"/>
              <a:t>Chairperson FRC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E7ABA3-A4CA-4C41-9C06-F823C4E482C6}"/>
              </a:ext>
            </a:extLst>
          </p:cNvPr>
          <p:cNvSpPr txBox="1"/>
          <p:nvPr/>
        </p:nvSpPr>
        <p:spPr>
          <a:xfrm>
            <a:off x="550908" y="5602069"/>
            <a:ext cx="232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 Himani Amaratunga</a:t>
            </a:r>
          </a:p>
          <a:p>
            <a:r>
              <a:rPr lang="en-US" dirty="0" err="1"/>
              <a:t>Secratary</a:t>
            </a:r>
            <a:r>
              <a:rPr lang="en-US" dirty="0"/>
              <a:t> FRC</a:t>
            </a:r>
          </a:p>
        </p:txBody>
      </p:sp>
      <p:pic>
        <p:nvPicPr>
          <p:cNvPr id="1030" name="Picture 6" descr="May be an image of one or more people and people standing">
            <a:extLst>
              <a:ext uri="{FF2B5EF4-FFF2-40B4-BE49-F238E27FC236}">
                <a16:creationId xmlns:a16="http://schemas.microsoft.com/office/drawing/2014/main" id="{3A38C0D3-6BC4-4087-B9BF-F18C2E6A2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89" y="1762540"/>
            <a:ext cx="1580606" cy="17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CA5616-D946-4E51-9593-E69C57988504}"/>
              </a:ext>
            </a:extLst>
          </p:cNvPr>
          <p:cNvSpPr txBox="1"/>
          <p:nvPr/>
        </p:nvSpPr>
        <p:spPr>
          <a:xfrm>
            <a:off x="3118923" y="3956398"/>
            <a:ext cx="2321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 </a:t>
            </a:r>
            <a:r>
              <a:rPr lang="en-US" dirty="0" err="1"/>
              <a:t>Kumudu</a:t>
            </a:r>
            <a:r>
              <a:rPr lang="en-US" dirty="0"/>
              <a:t> </a:t>
            </a:r>
            <a:r>
              <a:rPr lang="en-US" dirty="0" err="1"/>
              <a:t>Perera</a:t>
            </a:r>
            <a:endParaRPr lang="en-US" dirty="0"/>
          </a:p>
          <a:p>
            <a:r>
              <a:rPr lang="en-US" dirty="0"/>
              <a:t>Department of Biochemistry</a:t>
            </a:r>
          </a:p>
        </p:txBody>
      </p:sp>
      <p:pic>
        <p:nvPicPr>
          <p:cNvPr id="1032" name="Picture 8" descr="No photo description available.">
            <a:extLst>
              <a:ext uri="{FF2B5EF4-FFF2-40B4-BE49-F238E27FC236}">
                <a16:creationId xmlns:a16="http://schemas.microsoft.com/office/drawing/2014/main" id="{A0F1AE20-5C9A-47B7-ABA9-106FAC0A5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5" t="29128" r="57436" b="48513"/>
          <a:stretch/>
        </p:blipFill>
        <p:spPr bwMode="auto">
          <a:xfrm>
            <a:off x="5900023" y="2280555"/>
            <a:ext cx="1803756" cy="236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13E706-F96C-4FD7-BC90-4EE7203F2067}"/>
              </a:ext>
            </a:extLst>
          </p:cNvPr>
          <p:cNvSpPr txBox="1"/>
          <p:nvPr/>
        </p:nvSpPr>
        <p:spPr>
          <a:xfrm>
            <a:off x="5900023" y="4879728"/>
            <a:ext cx="2737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 </a:t>
            </a:r>
            <a:r>
              <a:rPr lang="en-US" dirty="0" err="1"/>
              <a:t>Veranja</a:t>
            </a:r>
            <a:r>
              <a:rPr lang="en-US" dirty="0"/>
              <a:t> </a:t>
            </a:r>
            <a:r>
              <a:rPr lang="en-US" dirty="0" err="1"/>
              <a:t>Liyanapathirana</a:t>
            </a:r>
            <a:endParaRPr lang="en-US" dirty="0"/>
          </a:p>
          <a:p>
            <a:r>
              <a:rPr lang="en-US" dirty="0"/>
              <a:t>Department of Microbiology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E07EABE6-AC50-4FF2-A878-7D02BE94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316" y="2280555"/>
            <a:ext cx="1631723" cy="187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34AB64-9F5A-4EDB-87C9-E5212CA7174A}"/>
              </a:ext>
            </a:extLst>
          </p:cNvPr>
          <p:cNvSpPr txBox="1"/>
          <p:nvPr/>
        </p:nvSpPr>
        <p:spPr>
          <a:xfrm>
            <a:off x="8803284" y="4477213"/>
            <a:ext cx="232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Ms</a:t>
            </a:r>
            <a:r>
              <a:rPr lang="en-US" dirty="0"/>
              <a:t> WHAD </a:t>
            </a:r>
            <a:r>
              <a:rPr lang="en-US" dirty="0" err="1"/>
              <a:t>Dilrukshi</a:t>
            </a:r>
            <a:endParaRPr lang="en-US" dirty="0"/>
          </a:p>
          <a:p>
            <a:r>
              <a:rPr lang="en-US" dirty="0"/>
              <a:t>Assistant Bursar</a:t>
            </a:r>
          </a:p>
        </p:txBody>
      </p:sp>
      <p:pic>
        <p:nvPicPr>
          <p:cNvPr id="1038" name="Picture 14" descr="No photo description available.">
            <a:extLst>
              <a:ext uri="{FF2B5EF4-FFF2-40B4-BE49-F238E27FC236}">
                <a16:creationId xmlns:a16="http://schemas.microsoft.com/office/drawing/2014/main" id="{4A871234-4DAF-4A99-96C9-7323948E4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8" t="21949" r="3107" b="46872"/>
          <a:stretch/>
        </p:blipFill>
        <p:spPr bwMode="auto">
          <a:xfrm>
            <a:off x="757120" y="3848800"/>
            <a:ext cx="1299813" cy="170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17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0BE64-680C-42DF-9CAD-6849F8DEE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5" y="720586"/>
            <a:ext cx="7569589" cy="54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8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25710-CA78-4CD2-99BC-C69D1E36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99442"/>
            <a:ext cx="10364451" cy="1596177"/>
          </a:xfrm>
        </p:spPr>
        <p:txBody>
          <a:bodyPr/>
          <a:lstStyle/>
          <a:p>
            <a:r>
              <a:rPr lang="en-US" dirty="0"/>
              <a:t>Final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F1161-EFE3-49F4-8FC7-E3ACEB3B08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95500"/>
            <a:ext cx="10363826" cy="3695699"/>
          </a:xfrm>
        </p:spPr>
        <p:txBody>
          <a:bodyPr>
            <a:normAutofit/>
          </a:bodyPr>
          <a:lstStyle/>
          <a:p>
            <a:r>
              <a:rPr lang="en-US" dirty="0"/>
              <a:t>After completion of the project</a:t>
            </a:r>
          </a:p>
          <a:p>
            <a:r>
              <a:rPr lang="en-US" dirty="0"/>
              <a:t>Within three months of the last progress report!</a:t>
            </a:r>
          </a:p>
          <a:p>
            <a:r>
              <a:rPr lang="en-US" dirty="0"/>
              <a:t>Comprehensive report</a:t>
            </a:r>
          </a:p>
          <a:p>
            <a:r>
              <a:rPr lang="en-US" dirty="0"/>
              <a:t>Stipulated format</a:t>
            </a:r>
          </a:p>
          <a:p>
            <a:r>
              <a:rPr lang="en-US" dirty="0"/>
              <a:t>In triplicate to the FRC through the head</a:t>
            </a:r>
          </a:p>
          <a:p>
            <a:r>
              <a:rPr lang="en-US" dirty="0"/>
              <a:t>Covering letter</a:t>
            </a:r>
          </a:p>
          <a:p>
            <a:r>
              <a:rPr lang="en-US" dirty="0"/>
              <a:t>Publications/conference presentations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69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9636-819D-44FB-9E3F-380EDE57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progress and final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D513F-8029-4150-B142-C0BF7D9F2F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Progress reports will be evaluated by the FRC approved and forwarded to SRC</a:t>
            </a:r>
          </a:p>
          <a:p>
            <a:r>
              <a:rPr lang="en-US" dirty="0"/>
              <a:t>Final report is a longer process</a:t>
            </a:r>
          </a:p>
          <a:p>
            <a:pPr lvl="1"/>
            <a:r>
              <a:rPr lang="en-US" dirty="0"/>
              <a:t>Internal review by the FRC</a:t>
            </a:r>
          </a:p>
          <a:p>
            <a:pPr lvl="1"/>
            <a:r>
              <a:rPr lang="en-US" dirty="0"/>
              <a:t>Sent to SRC with three nominations – outside experts</a:t>
            </a:r>
          </a:p>
          <a:p>
            <a:pPr lvl="1"/>
            <a:r>
              <a:rPr lang="en-US" dirty="0"/>
              <a:t>SRC selects two outside experts for review</a:t>
            </a:r>
          </a:p>
          <a:p>
            <a:pPr lvl="1"/>
            <a:r>
              <a:rPr lang="en-US" dirty="0"/>
              <a:t>Review reports will be sent to FRC and grantee</a:t>
            </a:r>
          </a:p>
          <a:p>
            <a:pPr lvl="1"/>
            <a:r>
              <a:rPr lang="en-US" dirty="0"/>
              <a:t>Final approval will be given by the SRC according to the reviewer report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49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9825C-F874-4DD5-8F18-EA5E9ED644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38250"/>
            <a:ext cx="10363826" cy="4552949"/>
          </a:xfrm>
        </p:spPr>
        <p:txBody>
          <a:bodyPr/>
          <a:lstStyle/>
          <a:p>
            <a:r>
              <a:rPr lang="en-US" dirty="0"/>
              <a:t>Correspondence to SRC should always be through the head, </a:t>
            </a:r>
            <a:r>
              <a:rPr lang="en-US" dirty="0" err="1"/>
              <a:t>frc</a:t>
            </a:r>
            <a:r>
              <a:rPr lang="en-US" dirty="0"/>
              <a:t> chairperson and dean</a:t>
            </a:r>
          </a:p>
          <a:p>
            <a:r>
              <a:rPr lang="en-US" dirty="0"/>
              <a:t>Financial and administrative regulations of the university</a:t>
            </a:r>
          </a:p>
          <a:p>
            <a:r>
              <a:rPr lang="en-US" dirty="0"/>
              <a:t>If a grantee is taking leave work on the project must be arranged – grant maybe handed over to another academic for the leave period but the responsibility lies with the grantee</a:t>
            </a:r>
          </a:p>
          <a:p>
            <a:r>
              <a:rPr lang="en-US" dirty="0"/>
              <a:t>At the end of the projects all advances and financial matters must be settled and all equipment and excess chemicals must be handed over to the department</a:t>
            </a:r>
          </a:p>
        </p:txBody>
      </p:sp>
    </p:spTree>
    <p:extLst>
      <p:ext uri="{BB962C8B-B14F-4D97-AF65-F5344CB8AC3E}">
        <p14:creationId xmlns:p14="http://schemas.microsoft.com/office/powerpoint/2010/main" val="269386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E6EE-A7EF-49A5-A0DF-9440EE1AA9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9024" y="1716946"/>
            <a:ext cx="10363826" cy="3424107"/>
          </a:xfrm>
        </p:spPr>
        <p:txBody>
          <a:bodyPr/>
          <a:lstStyle/>
          <a:p>
            <a:r>
              <a:rPr lang="en-US" dirty="0"/>
              <a:t>Delays in submitting progress or final report should be informed to the FRC asap and permission should be sort</a:t>
            </a:r>
          </a:p>
          <a:p>
            <a:r>
              <a:rPr lang="en-US" dirty="0"/>
              <a:t>Extensions can be obtained – need to be approved by the FRC and SRC</a:t>
            </a:r>
          </a:p>
          <a:p>
            <a:r>
              <a:rPr lang="en-US" dirty="0"/>
              <a:t>If you are in trouble inform the FRC! </a:t>
            </a:r>
          </a:p>
          <a:p>
            <a:r>
              <a:rPr lang="en-US" dirty="0"/>
              <a:t>Many provisions are available – make sure to let the FRC know of any delays or problems!</a:t>
            </a:r>
          </a:p>
        </p:txBody>
      </p:sp>
    </p:spTree>
    <p:extLst>
      <p:ext uri="{BB962C8B-B14F-4D97-AF65-F5344CB8AC3E}">
        <p14:creationId xmlns:p14="http://schemas.microsoft.com/office/powerpoint/2010/main" val="3808017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FDE633-CBB3-46D0-8FA2-AED1A117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762" y="1227279"/>
            <a:ext cx="4328819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0473994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8" name="Graphic 7" descr="Smiling Face with No Fill">
            <a:extLst>
              <a:ext uri="{FF2B5EF4-FFF2-40B4-BE49-F238E27FC236}">
                <a16:creationId xmlns:a16="http://schemas.microsoft.com/office/drawing/2014/main" id="{E678F6DB-411C-A0D5-8183-258632431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0459" y="948266"/>
            <a:ext cx="4743406" cy="47434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9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A50E9F-802A-44EC-B253-400D7A00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E78AA-AC93-4055-B2F2-4209E8DBB5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Outline of rules and regulations</a:t>
            </a:r>
          </a:p>
          <a:p>
            <a:r>
              <a:rPr lang="en-US" dirty="0"/>
              <a:t>Troubleshooting and financial matters</a:t>
            </a:r>
          </a:p>
          <a:p>
            <a:r>
              <a:rPr lang="en-US" dirty="0"/>
              <a:t>Sharing experiences</a:t>
            </a:r>
          </a:p>
          <a:p>
            <a:r>
              <a:rPr lang="en-US" dirty="0"/>
              <a:t>Question session</a:t>
            </a:r>
          </a:p>
        </p:txBody>
      </p:sp>
    </p:spTree>
    <p:extLst>
      <p:ext uri="{BB962C8B-B14F-4D97-AF65-F5344CB8AC3E}">
        <p14:creationId xmlns:p14="http://schemas.microsoft.com/office/powerpoint/2010/main" val="128447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64922-CD79-4DEE-BA0F-5B79CBF53C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and regulations governing University Research grants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32FBC-CAA1-46B1-AF06-7EBFDB709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8775" y="4564063"/>
            <a:ext cx="9144000" cy="1655762"/>
          </a:xfrm>
        </p:spPr>
        <p:txBody>
          <a:bodyPr/>
          <a:lstStyle/>
          <a:p>
            <a:r>
              <a:rPr lang="en-US" dirty="0"/>
              <a:t>Himani Amaratunga</a:t>
            </a:r>
          </a:p>
          <a:p>
            <a:r>
              <a:rPr lang="en-US" dirty="0"/>
              <a:t>Secretary FRC</a:t>
            </a:r>
          </a:p>
        </p:txBody>
      </p:sp>
    </p:spTree>
    <p:extLst>
      <p:ext uri="{BB962C8B-B14F-4D97-AF65-F5344CB8AC3E}">
        <p14:creationId xmlns:p14="http://schemas.microsoft.com/office/powerpoint/2010/main" val="26440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AC09-21A3-4F01-917F-5DFB2497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BC5DF-70DB-4552-BD6B-77C928ABB1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Only permanent academic staff</a:t>
            </a:r>
          </a:p>
          <a:p>
            <a:r>
              <a:rPr lang="en-US" dirty="0"/>
              <a:t>One grant at a time as chief investigator</a:t>
            </a:r>
          </a:p>
          <a:p>
            <a:r>
              <a:rPr lang="en-US" dirty="0"/>
              <a:t>Collaborative studies - purchased equipment, chemicals </a:t>
            </a:r>
            <a:r>
              <a:rPr lang="en-US" dirty="0" err="1"/>
              <a:t>ect</a:t>
            </a:r>
            <a:r>
              <a:rPr lang="en-US" dirty="0"/>
              <a:t>… shall be  included in the inventory of the department of the chief investigator</a:t>
            </a:r>
          </a:p>
          <a:p>
            <a:r>
              <a:rPr lang="en-US" dirty="0"/>
              <a:t>Mandatory to present at the </a:t>
            </a:r>
            <a:r>
              <a:rPr lang="en-US" cap="none" dirty="0" err="1"/>
              <a:t>i</a:t>
            </a:r>
            <a:r>
              <a:rPr lang="en-US" dirty="0" err="1"/>
              <a:t>PURSE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1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0E5C-857C-4645-9DE7-C8673158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C1B5-40CD-4FD0-858F-DBFE0451DC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one year from the date of award</a:t>
            </a:r>
          </a:p>
          <a:p>
            <a:r>
              <a:rPr lang="en-US" dirty="0"/>
              <a:t>Can be extended under special circumstances – no increase in funds</a:t>
            </a:r>
          </a:p>
          <a:p>
            <a:r>
              <a:rPr lang="en-US" dirty="0"/>
              <a:t>Two year grant scheme – continuous grants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73DE-D295-4C0E-AD56-A3AB89E57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87B68-C49B-4719-A441-9870F15BD5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Advertised at the end of the previous year</a:t>
            </a:r>
          </a:p>
          <a:p>
            <a:r>
              <a:rPr lang="en-US" dirty="0"/>
              <a:t>Closing dates generally in February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A663EA-6DD4-4BA0-A4FB-3487AA1EE9E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25"/>
            <a:ext cx="11418888" cy="5524500"/>
          </a:xfrm>
        </p:spPr>
      </p:pic>
    </p:spTree>
    <p:extLst>
      <p:ext uri="{BB962C8B-B14F-4D97-AF65-F5344CB8AC3E}">
        <p14:creationId xmlns:p14="http://schemas.microsoft.com/office/powerpoint/2010/main" val="364004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CEA6D-2C4A-418D-9DDA-850F0AAF9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4" y="533251"/>
            <a:ext cx="11900512" cy="57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8343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3083</TotalTime>
  <Words>718</Words>
  <Application>Microsoft Office PowerPoint</Application>
  <PresentationFormat>Widescreen</PresentationFormat>
  <Paragraphs>95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Tw Cen MT</vt:lpstr>
      <vt:lpstr>Droplet</vt:lpstr>
      <vt:lpstr>Management of University research grants  organized by the faculty research committee 22/03/2022 10 am to 12 noon</vt:lpstr>
      <vt:lpstr>Resource persons</vt:lpstr>
      <vt:lpstr>program</vt:lpstr>
      <vt:lpstr>Rules and regulations governing University Research grants</vt:lpstr>
      <vt:lpstr>eligibility</vt:lpstr>
      <vt:lpstr>duration</vt:lpstr>
      <vt:lpstr>applications</vt:lpstr>
      <vt:lpstr>PowerPoint Presentation</vt:lpstr>
      <vt:lpstr>PowerPoint Presentation</vt:lpstr>
      <vt:lpstr>PowerPoint Presentation</vt:lpstr>
      <vt:lpstr>application</vt:lpstr>
      <vt:lpstr>Processing applications</vt:lpstr>
      <vt:lpstr>awarding</vt:lpstr>
      <vt:lpstr>PowerPoint Presentation</vt:lpstr>
      <vt:lpstr>PowerPoint Presentation</vt:lpstr>
      <vt:lpstr>Progress reports</vt:lpstr>
      <vt:lpstr>PowerPoint Presentation</vt:lpstr>
      <vt:lpstr>PowerPoint Presentation</vt:lpstr>
      <vt:lpstr>PowerPoint Presentation</vt:lpstr>
      <vt:lpstr>PowerPoint Presentation</vt:lpstr>
      <vt:lpstr>Final report</vt:lpstr>
      <vt:lpstr>Evaluation of progress and final reports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and regulations governing University Research grants</dc:title>
  <dc:creator>Himani Amaratunga</dc:creator>
  <cp:lastModifiedBy>Himani Amaratunga</cp:lastModifiedBy>
  <cp:revision>13</cp:revision>
  <dcterms:created xsi:type="dcterms:W3CDTF">2022-03-17T00:38:14Z</dcterms:created>
  <dcterms:modified xsi:type="dcterms:W3CDTF">2022-03-22T03:57:50Z</dcterms:modified>
</cp:coreProperties>
</file>